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1"/>
            <a:ext cx="8123100" cy="6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1" i="0" sz="1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b="0" i="0" lang="es-419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38.jp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3.jpg"/><Relationship Id="rId5" Type="http://schemas.openxmlformats.org/officeDocument/2006/relationships/image" Target="../media/image26.png"/><Relationship Id="rId6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Relationship Id="rId4" Type="http://schemas.openxmlformats.org/officeDocument/2006/relationships/image" Target="../media/image3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.wikipedia.org/wiki/Proyecto_Greenfield" TargetMode="External"/><Relationship Id="rId4" Type="http://schemas.openxmlformats.org/officeDocument/2006/relationships/hyperlink" Target="https://es.wikipedia.org/wiki/Proyecto_Greenfield" TargetMode="External"/><Relationship Id="rId5" Type="http://schemas.openxmlformats.org/officeDocument/2006/relationships/hyperlink" Target="https://en.wikipedia.org/wiki/Custom_software" TargetMode="External"/><Relationship Id="rId6" Type="http://schemas.openxmlformats.org/officeDocument/2006/relationships/hyperlink" Target="https://es.wikipedia.org/wiki/Sistema_heredado" TargetMode="External"/><Relationship Id="rId7" Type="http://schemas.openxmlformats.org/officeDocument/2006/relationships/hyperlink" Target="https://es.wikipedia.org/wiki/Homebrew" TargetMode="External"/><Relationship Id="rId8" Type="http://schemas.openxmlformats.org/officeDocument/2006/relationships/hyperlink" Target="https://es.wikipedia.org/wiki/Met%C3%A1fora_de_escritor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1117444" y="2909691"/>
            <a:ext cx="6611399" cy="1917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Matias Barrionuevo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Pablo Gomez				Grupo 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Lucas Segurado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Ileana Barrionuevo			4k1 - 2017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Luciano Bartoszensky		Ingeniería de Software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266300" y="505725"/>
            <a:ext cx="66113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36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Ingeniería de Software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266300" y="1245825"/>
            <a:ext cx="66113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7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“Una mirada a la ingeniería de software del siglo 20 y 21”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9052550" y="4114800"/>
            <a:ext cx="7340699" cy="85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510450" y="78825"/>
            <a:ext cx="8123100" cy="725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1980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591387" y="1463300"/>
            <a:ext cx="4504199" cy="6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266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Productividad y Escalabilidad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95300" y="46681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975" y="2251389"/>
            <a:ext cx="4585150" cy="261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6550" y="1407925"/>
            <a:ext cx="3457000" cy="3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510450" y="157600"/>
            <a:ext cx="8123100" cy="776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1980</a:t>
            </a:r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510450" y="888299"/>
            <a:ext cx="8123100" cy="377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                                Procesos de Software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					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             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    Herramientas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pic>
        <p:nvPicPr>
          <p:cNvPr descr="Resultado de imagen para herramientas de software procesos"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50" y="1431162"/>
            <a:ext cx="3399140" cy="26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551" y="1431151"/>
            <a:ext cx="3279000" cy="26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510450" y="320300"/>
            <a:ext cx="81231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1980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</a:p>
        </p:txBody>
      </p:sp>
      <p:pic>
        <p:nvPicPr>
          <p:cNvPr descr="Resultado de imagen para no silver bullet"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600" y="1618875"/>
            <a:ext cx="2240148" cy="224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10450" y="988575"/>
            <a:ext cx="81933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30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Reutilización de Software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relacionada" id="158" name="Shape 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798" y="1618879"/>
            <a:ext cx="2617559" cy="224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59" name="Shape 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5275" y="3248875"/>
            <a:ext cx="3135398" cy="180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510450" y="35825"/>
            <a:ext cx="8123100" cy="749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1990</a:t>
            </a:r>
          </a:p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83913" y="941612"/>
            <a:ext cx="8123100" cy="74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2667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Antítesis: Procesos secuenciales vs. concurrentes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266700" lvl="0" marL="5029200" marR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</a:t>
            </a:r>
          </a:p>
          <a:p>
            <a:pPr indent="266700" lvl="0" marL="5029200" marR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173" y="2537719"/>
            <a:ext cx="3911249" cy="205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112" y="2822943"/>
            <a:ext cx="4467224" cy="1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453300" y="4258300"/>
            <a:ext cx="4126199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Interacción Hombre-Máquina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9125" y="500275"/>
            <a:ext cx="1027723" cy="131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615400" y="139775"/>
            <a:ext cx="8123100" cy="629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2000</a:t>
            </a:r>
          </a:p>
        </p:txBody>
      </p:sp>
      <p:pic>
        <p:nvPicPr>
          <p:cNvPr descr="Metodagil.jpg"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29" y="953450"/>
            <a:ext cx="3452299" cy="2326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fiesto agil.jpg"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5600" y="2523975"/>
            <a:ext cx="4433500" cy="23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510450" y="183700"/>
            <a:ext cx="8333099" cy="75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2000</a:t>
            </a: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372223" y="1033874"/>
            <a:ext cx="5144997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0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Ingeniería de Software basada en valores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000" u="none" cap="none" strike="noStrike">
              <a:solidFill>
                <a:srgbClr val="00B0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302175" y="2991625"/>
            <a:ext cx="4793807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Proxima Nova"/>
              <a:buNone/>
            </a:pPr>
            <a:r>
              <a:rPr b="0" i="0" lang="es-419" sz="20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Desarrollo Dirigido por Modelos</a:t>
            </a: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  <p:pic>
        <p:nvPicPr>
          <p:cNvPr descr="maslow.png"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946" y="1069824"/>
            <a:ext cx="2445700" cy="1877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carga.jpg"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200" y="1575275"/>
            <a:ext cx="2445700" cy="134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opla.png" id="189" name="Shape 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800" y="3497075"/>
            <a:ext cx="2476500" cy="134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13960049_1280x720.jpg" id="190" name="Shape 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425" y="3381337"/>
            <a:ext cx="2800489" cy="15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ctrTitle"/>
          </p:nvPr>
        </p:nvSpPr>
        <p:spPr>
          <a:xfrm>
            <a:off x="392350" y="102625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2000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Shape 196"/>
          <p:cNvSpPr txBox="1"/>
          <p:nvPr>
            <p:ph idx="1" type="subTitle"/>
          </p:nvPr>
        </p:nvSpPr>
        <p:spPr>
          <a:xfrm>
            <a:off x="182423" y="925499"/>
            <a:ext cx="3662024" cy="728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0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Criticidad y fiabilidad del software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000" u="none" cap="none" strike="noStrike">
              <a:solidFill>
                <a:srgbClr val="00B0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92350" y="3123661"/>
            <a:ext cx="4828853" cy="45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Proxima Nova"/>
              <a:buNone/>
            </a:pPr>
            <a:r>
              <a:rPr b="0" i="0" lang="es-419" sz="20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Interactivo e Ingeniería de Sistemas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B0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  <p:pic>
        <p:nvPicPr>
          <p:cNvPr descr="noticia 04 nov 4.jpg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323" y="1261123"/>
            <a:ext cx="4671000" cy="1685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velbits-system-integration-300x180.jpg"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1000" y="3342325"/>
            <a:ext cx="2857499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ctrTitle"/>
          </p:nvPr>
        </p:nvSpPr>
        <p:spPr>
          <a:xfrm>
            <a:off x="510450" y="1257300"/>
            <a:ext cx="8123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Década de 2000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Shape 206"/>
          <p:cNvSpPr txBox="1"/>
          <p:nvPr>
            <p:ph idx="1" type="subTitle"/>
          </p:nvPr>
        </p:nvSpPr>
        <p:spPr>
          <a:xfrm>
            <a:off x="352800" y="1201013"/>
            <a:ext cx="5760323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0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COTS, Open Source, and Legacy Software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pic>
        <p:nvPicPr>
          <p:cNvPr descr="COTS-1.png"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50" y="1981197"/>
            <a:ext cx="2848021" cy="2375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-Source-Software-Licenses.jpg"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5600" y="1705614"/>
            <a:ext cx="4395599" cy="263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subTitle"/>
          </p:nvPr>
        </p:nvSpPr>
        <p:spPr>
          <a:xfrm>
            <a:off x="610250" y="1263532"/>
            <a:ext cx="81285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Antítesis y Síntesis parcial: Globalización y Sistemas de Sistemas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91750" y="-88975"/>
            <a:ext cx="8560499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2010 y más allá</a:t>
            </a:r>
          </a:p>
        </p:txBody>
      </p:sp>
      <p:pic>
        <p:nvPicPr>
          <p:cNvPr descr="descarga (2).jpg"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200" y="3085211"/>
            <a:ext cx="6683599" cy="1742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subTitle"/>
          </p:nvPr>
        </p:nvSpPr>
        <p:spPr>
          <a:xfrm>
            <a:off x="-66050" y="1153473"/>
            <a:ext cx="5253299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Sistemas de Sistemas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Sistemas Intensivos en Software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SISOS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94250" y="0"/>
            <a:ext cx="8560499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2010 y más allá</a:t>
            </a: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pic>
        <p:nvPicPr>
          <p:cNvPr descr="images.jpg"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525" y="2669046"/>
            <a:ext cx="4312149" cy="216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59px-ModeloEspiral.svg.png" id="226" name="Shape 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748" y="1916174"/>
            <a:ext cx="3720410" cy="201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210" y="167725"/>
            <a:ext cx="4909576" cy="32730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1266300" y="3717850"/>
            <a:ext cx="6611399" cy="94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Barry Boehm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394250" y="0"/>
            <a:ext cx="8560499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2020 y más allá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700" y="2242574"/>
            <a:ext cx="3840749" cy="25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175" y="1758500"/>
            <a:ext cx="3743324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394250" y="0"/>
            <a:ext cx="8560499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Conclusiones</a:t>
            </a: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50" y="1441500"/>
            <a:ext cx="5228148" cy="18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3327" y="2906603"/>
            <a:ext cx="4942146" cy="17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510450" y="287676"/>
            <a:ext cx="8123100" cy="9515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Bibliografía</a:t>
            </a:r>
          </a:p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349356" y="1435704"/>
            <a:ext cx="8284192" cy="875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“A View of 20th and 21st Century Software Engineering” – Barry Bohem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300" u="sng" cap="none" strike="noStrik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3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https://es.wikipedia.org/wiki/Proyecto_Greenfield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3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https://en.wikipedia.org/wiki/Custom_software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3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https://es.wikipedia.org/wiki/Sistema_heredado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3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https://es.wikipedia.org/wiki/Homebrew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3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https://es.wikipedia.org/wiki/Met%C3%A1fora_de_escritorio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br>
              <a:rPr b="0" i="0" lang="es-419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0" i="0" lang="es-419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0" i="0" lang="es-419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hipótesis: las personas no quieren ver que la ingeniería fracase, e intentan que las cosas mejoren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350" y="98586"/>
            <a:ext cx="5839200" cy="280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75" y="3108352"/>
            <a:ext cx="4088526" cy="193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1926" y="3108352"/>
            <a:ext cx="3865785" cy="19372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idx="12" type="sldNum"/>
          </p:nvPr>
        </p:nvSpPr>
        <p:spPr>
          <a:xfrm>
            <a:off x="8660838" y="465204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536550" y="969150"/>
            <a:ext cx="8070899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Tesis: Ingeniería de Software es como la Ingeniería de Hardware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A8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266300" y="142325"/>
            <a:ext cx="66113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36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Década de 1950</a:t>
            </a:r>
          </a:p>
        </p:txBody>
      </p:sp>
      <p:grpSp>
        <p:nvGrpSpPr>
          <p:cNvPr id="86" name="Shape 86"/>
          <p:cNvGrpSpPr/>
          <p:nvPr/>
        </p:nvGrpSpPr>
        <p:grpSpPr>
          <a:xfrm>
            <a:off x="309200" y="1835699"/>
            <a:ext cx="8525599" cy="2322225"/>
            <a:chOff x="309200" y="1635674"/>
            <a:chExt cx="8525599" cy="2322225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200" y="1635675"/>
              <a:ext cx="2902774" cy="232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Shape 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01162" y="1635675"/>
              <a:ext cx="2322224" cy="232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Shape 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12575" y="1635674"/>
              <a:ext cx="2322224" cy="2322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3015200" y="969150"/>
            <a:ext cx="2630698" cy="3953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Desarrollo de SAGE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A8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Modelo en V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266300" y="142325"/>
            <a:ext cx="66113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36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Década de 1950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012" l="46023" r="18499" t="13791"/>
          <a:stretch/>
        </p:blipFill>
        <p:spPr>
          <a:xfrm>
            <a:off x="5646026" y="980250"/>
            <a:ext cx="3268950" cy="39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3185" l="23007" r="3060" t="0"/>
          <a:stretch/>
        </p:blipFill>
        <p:spPr>
          <a:xfrm>
            <a:off x="229022" y="980250"/>
            <a:ext cx="2786178" cy="39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417325" y="103550"/>
            <a:ext cx="8123100" cy="703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Década de 1960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467450" y="730697"/>
            <a:ext cx="8123100" cy="5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28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Antítesis: Elaboración de software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50" y="1589050"/>
            <a:ext cx="2801575" cy="28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6900" y="1589050"/>
            <a:ext cx="3503641" cy="28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510450" y="85975"/>
            <a:ext cx="8123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Década de 1960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336" y="651875"/>
            <a:ext cx="5419324" cy="39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510450" y="85975"/>
            <a:ext cx="81231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Década de 1970</a:t>
            </a: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058250" y="732650"/>
            <a:ext cx="7027499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Formalidad y proceso en cascada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125" y="1302100"/>
            <a:ext cx="6065741" cy="353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510450" y="93125"/>
            <a:ext cx="8123100" cy="696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Década de 1970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33050" y="682200"/>
            <a:ext cx="8877900" cy="6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30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1976: Aumento del costo  vs la fase del software </a:t>
            </a: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975" y="1312200"/>
            <a:ext cx="6922043" cy="3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